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80" r:id="rId4"/>
    <p:sldId id="481" r:id="rId5"/>
    <p:sldId id="393" r:id="rId6"/>
    <p:sldId id="292" r:id="rId7"/>
    <p:sldId id="425" r:id="rId8"/>
    <p:sldId id="318" r:id="rId9"/>
    <p:sldId id="433" r:id="rId10"/>
    <p:sldId id="483" r:id="rId11"/>
    <p:sldId id="484" r:id="rId12"/>
    <p:sldId id="485" r:id="rId13"/>
    <p:sldId id="4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41D41-5F2B-D77B-BC9F-CA805F029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33725-825E-9A45-BC62-AC0274103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6A5E9-9C82-2524-F709-19D54DEB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F7B9D-7760-E197-D808-D3F11268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30BB5-D098-DF84-BF8E-8D86EA2D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921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148C7-0AB2-6140-980D-0026F689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365F9-D9DE-4F0C-E7D9-D8956EC87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A7CA2-9F54-E9F7-A9A3-E50A86C4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9BFE5-A0EC-4B4C-A397-14F4DD48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06822-5DA0-939A-619B-40E7F52FB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201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10A8D-7AC1-BA32-6CD1-9E4DF52EA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EB47D-797D-EFFF-7421-94F8F46D7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91F90-B2A3-D958-2EB1-E8D81943A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44FC5-6B71-9B0B-2057-DF2CDE821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DB053-3C48-DB8F-68A4-0C444190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529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6640-89A4-69A3-6E0C-B2415AE7B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91F096-3B96-FE7C-7D49-6FE49D345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32738-A4EC-0047-1F8D-AAF74332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2A912-0E1F-B634-D6D3-1EC5E4908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8DEA0-D0DF-25BB-DFCB-DF149644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0E0C5-16CD-4162-9127-2EFA57FCDA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500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617CA-A56D-057D-32C9-2624476D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0E10C-8B73-37C7-E8B1-707F6F99A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45F91-6119-7D0A-226E-08D80347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D327C-B996-F01D-38D5-3EFA50A6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129B-C2B1-5B60-B6E9-1BCF89ABC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BBC3C-E7E4-4B01-96DB-6782AE058B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721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94AA7-879C-CF1D-2A8C-CDCBEC827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68F6C-6DF6-4D18-880F-A615B733B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8716B-E154-B808-EDDB-113D5CEE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F76D4-F62A-711F-DBAD-289A589AE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834EF-D0EA-6E50-AEA3-663E8362B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0F999-C6AA-4E4D-931F-1EC69F97BF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605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9553-9943-7F1C-CE82-E41AC7B5E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76E64-5DEB-789D-5F75-9B16CE732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C9CB1C-3897-1CBA-A0E7-CB28ED91C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F5413-6E41-8670-89AF-B0A85CC4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1C940-CE1E-D554-1197-5612B3BB8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2B972-DB1A-50B1-3A9F-7D9E07273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AB08D-0DEA-43A0-9C87-37B8FF2B72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986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A0C63-EADB-F511-72D8-0907A9554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E83EC-9CE7-E788-5E23-103D0226D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F2EC9-5169-67E4-7547-304B0D29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8000F9-56C9-CDC4-D6F8-67F519452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9C589E-C6BB-B4B6-51D6-4E4684572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77DDD-1EBB-A0EB-693D-4E712FA0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B43534-B4D1-4DD6-7E58-DD39AF6B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9F98F-6C8E-9C95-531E-599F8F9F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0C844-5A63-4CE6-AA98-C792B01196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5826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2F2D0-2AF9-8474-EE54-FC80D62C8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768B1-73B8-EA83-8ACB-03794C4A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88151-EF94-872B-45E0-E3E56150E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CF526-E7DA-A99C-CBF4-A7E975F3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7B483-6248-4E1E-94DD-42C7491B4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415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3743A-770A-1945-3D42-432F14DCC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19F112-855C-8CB9-7B31-C324F342B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F899F-8D4A-68E4-7898-B570813C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4765B-E20E-4B10-9224-232272B70F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543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3C77C-85F9-6019-F754-03680CB1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A4C52-F475-4579-5F4A-7B329D62A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6F8BD-7028-03F2-93D0-5365AAB92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C8F03-B944-3698-7425-C18272184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877A0-5228-D059-8690-920469D6C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244D3-B89B-0DA7-FAB3-CD92A12FF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B4D87-1EFF-42D9-9B3E-23E5D8E3B0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66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A3CD4-7A7C-EEDC-E251-EFBFF3A2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52348-24C7-BD58-D1EA-E80A2CDAF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F86B5-8E8D-330B-BF2C-C441F85F8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C4DCA-02BD-BFD4-AF63-4B67BE16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8A94-78CB-58F2-BB20-44325190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594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8E1E-142D-A9A0-6537-6E2714EED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3E25C-34D8-7DF7-83C2-D6084DDB5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C449D-6FF0-3538-F812-6C6B7C9D5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B2E08-4945-64D1-DFDA-C1484E0E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FA1CE-6861-055C-0A09-58E0975A1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A7BC3-EA82-BCA2-A063-E0EEC4ED2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0DA2E-2F85-45F4-BFCF-F14C48197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50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D3A98-AD8E-FBF2-4647-47A69CFF1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FD731-735A-DDFE-00C5-11512F835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3C8EE-5662-1F31-2CD1-A999F4FF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D511C-25C6-6D4F-C190-319353BE1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7F09-398F-D70B-04CD-220CCD52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43952-5EF5-4E35-B2FD-AD8F193ECF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489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2DDE26-5AF0-346B-C365-487F237FF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700F64-869A-035D-61EA-0FE8FF015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A35DB-50F6-F655-391B-8631C4F6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34B05-009E-AE3D-9CF0-EF78A0228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212C0-3C45-3E11-F5B7-D7CB05C9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5A162-8640-4B2E-9DB7-8C383771D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28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4BC55-807F-D602-D160-A4BE0414A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6E08E-E2E2-0167-4B3A-91D805296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7201C-9F1E-DFF5-A190-99D5E15F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A6DA3-9D26-7CFB-9C13-D9D83BC5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29E5A-6A92-A23E-7530-0D5DB604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329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6F03-0933-3E75-F464-E8DF340F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5547-B11B-7C33-7EF6-39223C842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B53D0-CB68-8D6A-9213-6C99EE3C3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7A3EF-6891-CEBF-372C-369E5DE2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87198-519E-91E0-018A-1ED55B3D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3EB13-882E-C6E0-A09D-B65E371BA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22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F2B3-1B75-CAC6-D416-F92D803AE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7385A-769A-49CD-E0A4-032486968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E5D76-8E4B-C407-51B4-0E806EBF2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D8DF10-A5E5-A95F-C4A7-676E01FD6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4D3576-1963-C232-1F15-D5EE10646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7FF58-5033-A181-9D75-09F260F2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74042-4556-DB76-8FAF-8974FEB9A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35AF92-BB96-03C3-6A73-8DDE1EDF6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294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69C7B-A744-B420-D760-5D03E65A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316F3C-E0CF-0916-4221-49B4D6D04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639F0-C5D8-8811-59C7-3A7285EB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1006FC-B3E1-3203-C58B-F807419D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063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407843-D94F-E88E-97FB-2CAB7C33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ADE9E-19BD-BD20-DB91-F26076FC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7B32D-82F9-E035-A09D-37F98CC88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231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F82F-4383-8E70-A719-947DC6B93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3B74A-F98E-778E-3717-1D658CAC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6751A-F6E4-6A88-6BE7-6DA24686F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AFD64-7215-8020-EBB8-21A3EE48F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050E0-CAB7-05B1-0723-DF997A9A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E3759-4556-55B4-630B-E99C67ECD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183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A4BB0-56BD-1045-2207-C1FBF995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D35CE7-DE2E-8749-AF96-C7A9E1EE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D8D63-3545-636C-6F02-66F7C28C0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377EB-BA23-9297-30AB-B190178C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390B7-35B4-05F7-FB35-F8DF1026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9EA40-2CC6-D4EA-6B9A-E8545061F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23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DD3F4E-2853-5FA1-B352-FAA807AD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0CD34-90E1-BA64-BDB5-98ED64373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F555B-95D8-CFB0-11D9-7E286A89D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14643-3905-4D93-ABA3-E8875053B082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E81DC-E363-AA5B-B60F-8EFA5E6B5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1B4B9-0F67-EA46-EEC9-D2BA83A7F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0FCF-75C8-4C1D-A6E5-3F4948672C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214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8A3AE7-50DC-7858-10E1-651779A19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C81DAD-CFD1-C277-A3B0-43F9756DE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5A12B18-7016-A613-B176-6B435A192E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48990ED-CB73-3198-AE7B-EA6AA2FFE1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72ECC11-9483-1556-57A9-619D7079DE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182A93-834F-4DF2-B495-BF5AB2197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23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A6B0F-25F5-2B5D-8455-850C81BBE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36E87-05A5-2DD2-6E36-1F14A71FCA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919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152650" y="1031422"/>
            <a:ext cx="7886700" cy="109384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7514" y="3034393"/>
            <a:ext cx="6923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Write in brief about die preparation.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Write a short note on dowel pins.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Write a short note on die stone.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Write in brief ideal requirements of die materials. </a:t>
            </a:r>
          </a:p>
        </p:txBody>
      </p:sp>
    </p:spTree>
    <p:extLst>
      <p:ext uri="{BB962C8B-B14F-4D97-AF65-F5344CB8AC3E}">
        <p14:creationId xmlns:p14="http://schemas.microsoft.com/office/powerpoint/2010/main" val="3698991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>
            <a:extLst>
              <a:ext uri="{FF2B5EF4-FFF2-40B4-BE49-F238E27FC236}">
                <a16:creationId xmlns:a16="http://schemas.microsoft.com/office/drawing/2014/main" id="{B03A8CF8-0BC2-5251-A8F0-76B474C83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5101"/>
            <a:ext cx="8572500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REFERENCES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Johnston’s – Modern practice in fixed prosthodontics.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Dental materials- Properties and manipulation – Craig, Obrein, Powers, 5</a:t>
            </a:r>
            <a:r>
              <a:rPr kumimoji="0" lang="en-US" altLang="en-US" sz="24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Edition.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Restorative dental materials – Robert, G. Craig and John H. Powers, 11</a:t>
            </a:r>
            <a:r>
              <a:rPr kumimoji="0" lang="en-US" altLang="en-US" sz="24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Edition.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Anusavice - Phillips Sciences of Dental materials, 10</a:t>
            </a:r>
            <a:r>
              <a:rPr kumimoji="0" lang="en-US" altLang="en-US" sz="24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Edition.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Contemporary fixed prosthodontics – Stephen F. Rosenstiel – 3</a:t>
            </a:r>
            <a:r>
              <a:rPr kumimoji="0" lang="en-US" altLang="en-US" sz="24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Edition.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IJP 2000 Vol 13, No: 3 pp: 214-20.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JPD 2000 Apr; Vol 83 No: 4 pp: 466-73.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JPD 2000 Mar; Vol 83 No. 3 pp: 301-5. 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JPD 1998 Oct; Vol 80 No. 4 pp: 485-9. 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617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>
            <a:extLst>
              <a:ext uri="{FF2B5EF4-FFF2-40B4-BE49-F238E27FC236}">
                <a16:creationId xmlns:a16="http://schemas.microsoft.com/office/drawing/2014/main" id="{E77584E6-E0C1-E521-B071-2343E10EF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727326"/>
            <a:ext cx="822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3159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258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2856" y="2707821"/>
            <a:ext cx="59109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TITLE OF THE TOPIC- DIE MATERIALS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5143500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DEPARTMENT OF CONSERVATIVE DENTISTRY AND ENDODONTICS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1524001" y="846365"/>
            <a:ext cx="1393371" cy="15859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44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45229" y="1314453"/>
            <a:ext cx="6945086" cy="8273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057401" y="2816679"/>
          <a:ext cx="7674428" cy="143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:a16="http://schemas.microsoft.com/office/drawing/2014/main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:a16="http://schemas.microsoft.com/office/drawing/2014/main" val="3411213719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68424398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5725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Method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Psychomotor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9247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Armamentarium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66257" y="4414708"/>
            <a:ext cx="6215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*Subtopic of importance</a:t>
            </a:r>
          </a:p>
          <a:p>
            <a:pPr marL="214313" marR="0" lvl="0" indent="-214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**  Cognitive, Psychomotor   or Affective </a:t>
            </a:r>
          </a:p>
          <a:p>
            <a:pPr marL="214313" marR="0" lvl="0" indent="-214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# Must know , Nice to know  &amp; Desire to know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2405744" y="2266325"/>
            <a:ext cx="7347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 the end of this presentation the learner is expected to know ;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71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>
            <a:extLst>
              <a:ext uri="{FF2B5EF4-FFF2-40B4-BE49-F238E27FC236}">
                <a16:creationId xmlns:a16="http://schemas.microsoft.com/office/drawing/2014/main" id="{576D9347-987D-3515-6BF7-CC25A3FA2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1639"/>
            <a:ext cx="8305800" cy="608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97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indent="-46037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CONTENTS</a:t>
            </a:r>
          </a:p>
          <a:p>
            <a:pPr marL="914400" marR="0" lvl="2" indent="-460375" algn="l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Introduction </a:t>
            </a:r>
          </a:p>
          <a:p>
            <a:pPr marL="914400" marR="0" lvl="2" indent="-460375" algn="just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Ideal requisites of die materials </a:t>
            </a:r>
          </a:p>
          <a:p>
            <a:pPr marL="914400" marR="0" lvl="2" indent="-460375" algn="just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Classification of die materials </a:t>
            </a:r>
          </a:p>
          <a:p>
            <a:pPr marL="914400" marR="0" lvl="2" indent="-460375" algn="just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Different die materials</a:t>
            </a:r>
          </a:p>
          <a:p>
            <a:pPr marL="914400" marR="0" lvl="2" indent="-460375" algn="just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Different die systems </a:t>
            </a:r>
          </a:p>
          <a:p>
            <a:pPr marL="914400" marR="0" lvl="2" indent="-460375" algn="just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Conclusion </a:t>
            </a:r>
          </a:p>
          <a:p>
            <a:pPr marL="914400" marR="0" lvl="2" indent="-460375" algn="l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References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0B9D10CA-05B9-C7D4-C08F-E080AE63A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912814"/>
            <a:ext cx="8839200" cy="426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9438" indent="-41433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859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0574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289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861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433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005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577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PROPERTIES : </a:t>
            </a:r>
          </a:p>
          <a:p>
            <a:pPr marL="579438" marR="0" lvl="1" indent="-414338" algn="just" defTabSz="914400" rtl="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Set within an hour to become rigid, abrasion-resistant solids. </a:t>
            </a:r>
          </a:p>
          <a:p>
            <a:pPr marL="579438" marR="0" lvl="1" indent="-414338" algn="just" defTabSz="914400" rtl="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Show some shrinkage on polymerization . </a:t>
            </a:r>
          </a:p>
          <a:p>
            <a:pPr marL="579438" marR="0" lvl="1" indent="-414338" algn="just" defTabSz="914400" rtl="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Epoxy resins react with polysulfide impression materials. </a:t>
            </a:r>
          </a:p>
          <a:p>
            <a:pPr marL="579438" marR="0" lvl="1" indent="-414338" algn="just" defTabSz="914400" rtl="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Water retards the polymerization of resin,.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0D34EA35-1556-D7DD-E8BA-F493060C774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609600"/>
            <a:ext cx="8458200" cy="5410200"/>
          </a:xfrm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n-US" altLang="en-US" b="1">
                <a:solidFill>
                  <a:srgbClr val="66FFFF"/>
                </a:solidFill>
                <a:cs typeface="Times New Roman" panose="02020603050405020304" pitchFamily="18" charset="0"/>
              </a:rPr>
              <a:t>Properties: </a:t>
            </a:r>
            <a:r>
              <a:rPr lang="en-US" altLang="en-US" b="1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br>
              <a:rPr lang="en-US" altLang="en-US" b="1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bg1"/>
                </a:solidFill>
                <a:cs typeface="Times New Roman" panose="02020603050405020304" pitchFamily="18" charset="0"/>
              </a:rPr>
              <a:t>*  </a:t>
            </a:r>
            <a:r>
              <a:rPr lang="en-US" altLang="en-US">
                <a:solidFill>
                  <a:schemeClr val="bg1"/>
                </a:solidFill>
                <a:cs typeface="Times New Roman" panose="02020603050405020304" pitchFamily="18" charset="0"/>
              </a:rPr>
              <a:t>Extremely abrasion – resistant; </a:t>
            </a:r>
            <a:br>
              <a:rPr lang="en-US" altLang="en-US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altLang="en-US">
                <a:solidFill>
                  <a:schemeClr val="bg1"/>
                </a:solidFill>
                <a:cs typeface="Times New Roman" panose="02020603050405020304" pitchFamily="18" charset="0"/>
              </a:rPr>
              <a:t>* Some shrinkage on firing. </a:t>
            </a:r>
            <a:br>
              <a:rPr lang="en-US" altLang="en-US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en-US" altLang="en-US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rgbClr val="66FFFF"/>
                </a:solidFill>
                <a:cs typeface="Times New Roman" panose="02020603050405020304" pitchFamily="18" charset="0"/>
              </a:rPr>
              <a:t>Application : </a:t>
            </a:r>
            <a:r>
              <a:rPr lang="en-US" altLang="en-US">
                <a:solidFill>
                  <a:schemeClr val="bg1"/>
                </a:solidFill>
                <a:cs typeface="Times New Roman" panose="02020603050405020304" pitchFamily="18" charset="0"/>
              </a:rPr>
              <a:t>The production of dies for porcelain inlays, onlays and veneers.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>
            <a:extLst>
              <a:ext uri="{FF2B5EF4-FFF2-40B4-BE49-F238E27FC236}">
                <a16:creationId xmlns:a16="http://schemas.microsoft.com/office/drawing/2014/main" id="{F9DEFD72-EB0A-27E9-BFC5-1C56DBD98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066800"/>
            <a:ext cx="8382000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8125" indent="-2381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38125" marR="0" lvl="0" indent="-238125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300" b="1" i="0" u="none" strike="noStrike" kern="1200" cap="none" spc="0" normalizeH="0" baseline="0" noProof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Disadvantages of this system :</a:t>
            </a:r>
            <a:endParaRPr kumimoji="0" lang="en-US" altLang="en-US" sz="3300" b="0" i="0" u="none" strike="noStrike" kern="1200" cap="none" spc="0" normalizeH="0" baseline="0" noProof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38125" marR="0" lvl="0" indent="-238125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wax pattern must be transferred from one to another cast. In the process there may be destroy some of the internal adaptation of the wax pattern. </a:t>
            </a:r>
          </a:p>
          <a:p>
            <a:pPr marL="238125" marR="0" lvl="0" indent="-238125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working cast and the sectional cast for the die can be obtained from by pouring an elastomeric full-arch impression twice or more.</a:t>
            </a:r>
            <a:endParaRPr kumimoji="0" lang="en-US" altLang="en-US" sz="3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91DB7480-2B7D-CC6C-6FA1-0E77D5435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088" y="747714"/>
            <a:ext cx="81534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a double pour is used, the first cast is usually more accurate than the second is (larger than the first).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 may be difficult to transfer complex or fragile wax pattern from cast to die.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This technique can be used only with elastomeric impressions.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8800" y="1065610"/>
            <a:ext cx="8545286" cy="1097926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2005F6-7577-5866-302A-FB229EA85A09}"/>
              </a:ext>
            </a:extLst>
          </p:cNvPr>
          <p:cNvSpPr txBox="1"/>
          <p:nvPr/>
        </p:nvSpPr>
        <p:spPr>
          <a:xfrm>
            <a:off x="2209800" y="2032706"/>
            <a:ext cx="7162800" cy="4444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ease with which a restoration is fabricated and the accuracy with which it will fit the mouth is materially affected by the casts and dies. </a:t>
            </a: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So a  die material should be selected that has </a:t>
            </a: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Good dimensional accuracy, </a:t>
            </a: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Abrasion resistance and </a:t>
            </a: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Ability to reproduce fine detail and sharp margins.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29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Default Design</vt:lpstr>
      <vt:lpstr>PowerPoint Presentation</vt:lpstr>
      <vt:lpstr>PowerPoint Presentation</vt:lpstr>
      <vt:lpstr>Specific learning Objectives </vt:lpstr>
      <vt:lpstr>PowerPoint Presentation</vt:lpstr>
      <vt:lpstr>PowerPoint Presentation</vt:lpstr>
      <vt:lpstr>Properties:   *  Extremely abrasion – resistant;  * Some shrinkage on firing.   Application : The production of dies for porcelain inlays, onlays and veneers.</vt:lpstr>
      <vt:lpstr>PowerPoint Presentation</vt:lpstr>
      <vt:lpstr>PowerPoint Presentation</vt:lpstr>
      <vt:lpstr>TAKE HOME MESSEGE/ FOR THE TOPIC COVERED (SUMMARY)  </vt:lpstr>
      <vt:lpstr>Question &amp; Answer Session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ahmed ali Khan</dc:creator>
  <cp:lastModifiedBy>Md ahmed ali Khan</cp:lastModifiedBy>
  <cp:revision>1</cp:revision>
  <dcterms:created xsi:type="dcterms:W3CDTF">2023-04-18T19:48:28Z</dcterms:created>
  <dcterms:modified xsi:type="dcterms:W3CDTF">2023-04-18T19:49:05Z</dcterms:modified>
</cp:coreProperties>
</file>